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9" r:id="rId4"/>
    <p:sldId id="259" r:id="rId5"/>
    <p:sldId id="270" r:id="rId6"/>
    <p:sldId id="260" r:id="rId7"/>
    <p:sldId id="271" r:id="rId8"/>
    <p:sldId id="262" r:id="rId9"/>
    <p:sldId id="272" r:id="rId10"/>
    <p:sldId id="261" r:id="rId11"/>
    <p:sldId id="273" r:id="rId12"/>
    <p:sldId id="265" r:id="rId13"/>
    <p:sldId id="275" r:id="rId14"/>
    <p:sldId id="264" r:id="rId15"/>
    <p:sldId id="274" r:id="rId16"/>
    <p:sldId id="266" r:id="rId17"/>
    <p:sldId id="276" r:id="rId18"/>
    <p:sldId id="267" r:id="rId19"/>
    <p:sldId id="277" r:id="rId20"/>
    <p:sldId id="268" r:id="rId21"/>
    <p:sldId id="278" r:id="rId22"/>
    <p:sldId id="258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0B"/>
    <a:srgbClr val="3367B2"/>
    <a:srgbClr val="BD1723"/>
    <a:srgbClr val="2F5597"/>
    <a:srgbClr val="728CB8"/>
    <a:srgbClr val="0000CC"/>
    <a:srgbClr val="4472C4"/>
    <a:srgbClr val="FFC501"/>
    <a:srgbClr val="93B1D7"/>
    <a:srgbClr val="134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32194-7ECA-4E83-8A71-9ADBF64EB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7A1443-5C7C-42D5-AF1A-E5E8387AE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E28DDC-ABE2-46B3-AE36-2D6483EB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0129-DBEA-4945-BB74-B79CCB680D19}" type="datetimeFigureOut">
              <a:rPr lang="de-DE" smtClean="0"/>
              <a:t>15.04.2024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FDC923-3173-4A52-B140-D45E6507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FB89B0-B691-4F18-A0B0-1231A5DA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28FF-7CDA-449E-BE94-EE1B1D29F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01754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8C91AA-B827-4C53-ADDC-1D00C420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E8C5949-2EE8-4C23-97DB-C40E0FFE6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C2A546-D9F0-40B6-BF60-449F1901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0129-DBEA-4945-BB74-B79CCB680D19}" type="datetimeFigureOut">
              <a:rPr lang="de-DE" smtClean="0"/>
              <a:t>15.04.2024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4A42E4-68AB-4637-B99B-7B9A9548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B280A1-FDC4-41E6-BFE4-FD52DF22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28FF-7CDA-449E-BE94-EE1B1D29F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01438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970BCA0-80B1-493C-93FD-90AEC2EB5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94321A0-2B9C-42A5-88E8-831AF292A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0789A1-CF12-4F82-A37C-FC16EA07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0129-DBEA-4945-BB74-B79CCB680D19}" type="datetimeFigureOut">
              <a:rPr lang="de-DE" smtClean="0"/>
              <a:t>15.04.2024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24F988-B12C-4626-92DE-C5786385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DE9996-0F9A-4A94-9FA1-F2EA54BF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28FF-7CDA-449E-BE94-EE1B1D29F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4863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51BA1-FFE8-4034-8E1A-68D092A4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1CA025-7CFD-4A2D-8C33-8389F12FF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691764-AD2A-4D46-A233-56F0EFF3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0129-DBEA-4945-BB74-B79CCB680D19}" type="datetimeFigureOut">
              <a:rPr lang="de-DE" smtClean="0"/>
              <a:t>15.04.2024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4BDED3-C776-4F2D-BB6A-21AB389B5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970258-0FEA-4901-9E6D-36CC4684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28FF-7CDA-449E-BE94-EE1B1D29F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8094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56FE2-FB57-4A3A-B6A0-C5ADCC14C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C2C9C8-B671-418C-A892-40B129A38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11FC55-5474-48A5-AF47-2F9A74C2F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0129-DBEA-4945-BB74-B79CCB680D19}" type="datetimeFigureOut">
              <a:rPr lang="de-DE" smtClean="0"/>
              <a:t>15.04.2024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CDD7FD-F703-45DE-955D-06649AFF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82F6B3-AB96-4669-897C-159783BF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28FF-7CDA-449E-BE94-EE1B1D29F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82600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0B7E7-99A9-46BA-B894-3799B8883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C15A10-34DF-4961-B534-BF80CFEE8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96A32F-1346-4903-BF18-051F80270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8DB84F-2BEE-49E6-9F98-D78343BA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0129-DBEA-4945-BB74-B79CCB680D19}" type="datetimeFigureOut">
              <a:rPr lang="de-DE" smtClean="0"/>
              <a:t>15.04.2024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651B65-D357-4245-A1E7-6BD95ACF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BF8F3E-BFB9-4F28-AEB1-8306914B3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28FF-7CDA-449E-BE94-EE1B1D29F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75654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922F4-116F-42EB-BD7F-89E2451A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EABF5F-C463-4255-8E82-08451B4AF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E7BAEB-2EB5-4D12-8524-0BF211B34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D8FFD65-F1D6-4DD8-A91E-0B16507EC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636CC2-925B-4F40-B4F6-B1E00474B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E3DEE8-7EC7-4151-8B22-2D60E69E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0129-DBEA-4945-BB74-B79CCB680D19}" type="datetimeFigureOut">
              <a:rPr lang="de-DE" smtClean="0"/>
              <a:t>15.04.2024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38EBE58-0D3E-4014-B6DA-28A5255D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8A3B146-44A4-4DFD-B52C-E55B84FE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28FF-7CDA-449E-BE94-EE1B1D29F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971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5E843-61D1-467A-A9DE-7DDD4A125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E57F575-8D13-46CA-A27E-9678EF28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0129-DBEA-4945-BB74-B79CCB680D19}" type="datetimeFigureOut">
              <a:rPr lang="de-DE" smtClean="0"/>
              <a:t>15.04.2024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FE1AA9-B34B-468A-8E87-47BD3FA5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BBEB98-E115-4F9A-805E-6A3CBA3D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28FF-7CDA-449E-BE94-EE1B1D29F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76648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34D416-B635-4D70-9A45-10266A1F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0129-DBEA-4945-BB74-B79CCB680D19}" type="datetimeFigureOut">
              <a:rPr lang="de-DE" smtClean="0"/>
              <a:t>15.04.2024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0AA6C2-488E-43CF-A69F-ACBD15A1F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B1F7D2-FA85-44DA-92B9-F254DB65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28FF-7CDA-449E-BE94-EE1B1D29F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20298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D76C7-7D09-4053-B7F6-1474C11FC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87D955-A69D-427F-BB45-368157D41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D2D0C9-9D42-4D09-87C6-949D3B4E1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95538EC-5290-43B2-BA2A-D8B55002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0129-DBEA-4945-BB74-B79CCB680D19}" type="datetimeFigureOut">
              <a:rPr lang="de-DE" smtClean="0"/>
              <a:t>15.04.2024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B2D8D6-AD30-4F8F-8535-D80EE5AA1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18AF7A-D90E-4903-8D79-F9BAD09E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28FF-7CDA-449E-BE94-EE1B1D29F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17814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4EB8B-5E94-451F-88AC-1D1292AB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641164C-931B-4CE1-9CCB-8BCDAD672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93109F-F734-4300-A3C7-EFCAA0FE7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E74842-7E73-4FB7-A642-98E10C99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0129-DBEA-4945-BB74-B79CCB680D19}" type="datetimeFigureOut">
              <a:rPr lang="de-DE" smtClean="0"/>
              <a:t>15.04.2024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6809BD-6906-4B74-90AB-0FD63954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C1F567-6B62-4143-AA5A-E22CB071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28FF-7CDA-449E-BE94-EE1B1D29F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40694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1364E8-B7DD-4739-ABAA-FD630ECD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E3D355-779B-4987-A457-8CF049297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040C91-E7E2-4214-A7AC-5B8CCB65B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0129-DBEA-4945-BB74-B79CCB680D19}" type="datetimeFigureOut">
              <a:rPr lang="de-DE" smtClean="0"/>
              <a:t>15.04.2024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D5CC51-D5C3-4124-A8D5-645995D40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D91822-2A90-4D69-89FE-BE5356FE3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F28FF-7CDA-449E-BE94-EE1B1D29F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89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so-gesund.com/5-mythen-ueber-sonnenschutz/" TargetMode="External"/><Relationship Id="rId3" Type="http://schemas.openxmlformats.org/officeDocument/2006/relationships/hyperlink" Target="https://static.helpster.de/attachments/articles/icons/000/063/748/featured/iStock_000016754429XSmall.jpg" TargetMode="External"/><Relationship Id="rId7" Type="http://schemas.openxmlformats.org/officeDocument/2006/relationships/hyperlink" Target="https://www.nabu.de/umwelt-und-ressourcen/oekologisch-leben/alltagsprodukte/24868.html" TargetMode="External"/><Relationship Id="rId2" Type="http://schemas.openxmlformats.org/officeDocument/2006/relationships/hyperlink" Target="https://www.pinterest.de/pin/678143656368487640/?nic_v1=1aVk7h3DAs5dba5FAfsTVrRwZ5C3wdrThQBd6TL77NfCpuJJD7nJY81Dm%2BFI%2Bh7K1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llabea.de/von-schwimmfluegeln-und-entspannten-eltern-schwimmen-mit-kindern-yvonnes-gedanken/" TargetMode="External"/><Relationship Id="rId5" Type="http://schemas.openxmlformats.org/officeDocument/2006/relationships/hyperlink" Target="https://pola-magazin.de/bunte-einhorn-diy-ideen/" TargetMode="External"/><Relationship Id="rId10" Type="http://schemas.openxmlformats.org/officeDocument/2006/relationships/hyperlink" Target="https://gbs-schweiz.org/effektiver-altruismus/" TargetMode="External"/><Relationship Id="rId4" Type="http://schemas.openxmlformats.org/officeDocument/2006/relationships/hyperlink" Target="https://www.mta-dialog.de/artikel/41-prozent-der-deutschen-hatten-2015-sonnenbrand.html" TargetMode="External"/><Relationship Id="rId9" Type="http://schemas.openxmlformats.org/officeDocument/2006/relationships/hyperlink" Target="https://www.br.de/nachrichten/wissen/schwimmbad-oder-badesee-diese-krankheitskeime-lauern-im-wasser,RUJJA7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>
            <a:extLst>
              <a:ext uri="{FF2B5EF4-FFF2-40B4-BE49-F238E27FC236}">
                <a16:creationId xmlns:a16="http://schemas.microsoft.com/office/drawing/2014/main" id="{2BBDBF7C-71D9-45C6-B0AD-16E26CFAB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4725"/>
            <a:ext cx="2469823" cy="3743275"/>
          </a:xfrm>
          <a:prstGeom prst="rect">
            <a:avLst/>
          </a:prstGeom>
        </p:spPr>
      </p:pic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E35E8E8-BEB3-4B65-AD41-4971646B1063}"/>
              </a:ext>
            </a:extLst>
          </p:cNvPr>
          <p:cNvGrpSpPr/>
          <p:nvPr/>
        </p:nvGrpSpPr>
        <p:grpSpPr>
          <a:xfrm>
            <a:off x="2054550" y="1465481"/>
            <a:ext cx="8030571" cy="3836826"/>
            <a:chOff x="2015400" y="1849770"/>
            <a:chExt cx="8030571" cy="3836826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C934EF51-83C7-4223-BCCB-E693DFE4067C}"/>
                </a:ext>
              </a:extLst>
            </p:cNvPr>
            <p:cNvGrpSpPr/>
            <p:nvPr/>
          </p:nvGrpSpPr>
          <p:grpSpPr>
            <a:xfrm>
              <a:off x="2015400" y="1849770"/>
              <a:ext cx="8030571" cy="3204180"/>
              <a:chOff x="2464329" y="1989000"/>
              <a:chExt cx="7061958" cy="2880000"/>
            </a:xfrm>
          </p:grpSpPr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CB182A22-C6BE-496A-82B0-52E319D0D5D3}"/>
                  </a:ext>
                </a:extLst>
              </p:cNvPr>
              <p:cNvSpPr/>
              <p:nvPr/>
            </p:nvSpPr>
            <p:spPr>
              <a:xfrm>
                <a:off x="6646287" y="1989000"/>
                <a:ext cx="2880000" cy="288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" name="Ellipse 3">
                <a:extLst>
                  <a:ext uri="{FF2B5EF4-FFF2-40B4-BE49-F238E27FC236}">
                    <a16:creationId xmlns:a16="http://schemas.microsoft.com/office/drawing/2014/main" id="{6285DC11-C85F-4055-A124-5B01E67E1A61}"/>
                  </a:ext>
                </a:extLst>
              </p:cNvPr>
              <p:cNvSpPr/>
              <p:nvPr/>
            </p:nvSpPr>
            <p:spPr>
              <a:xfrm>
                <a:off x="2464329" y="1989000"/>
                <a:ext cx="2880000" cy="2880000"/>
              </a:xfrm>
              <a:prstGeom prst="ellipse">
                <a:avLst/>
              </a:prstGeom>
              <a:solidFill>
                <a:srgbClr val="BD17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0CBE2F26-DC17-49C7-A27E-ED3568BD0D24}"/>
                  </a:ext>
                </a:extLst>
              </p:cNvPr>
              <p:cNvSpPr/>
              <p:nvPr/>
            </p:nvSpPr>
            <p:spPr>
              <a:xfrm>
                <a:off x="4555307" y="1989000"/>
                <a:ext cx="2880000" cy="2880000"/>
              </a:xfrm>
              <a:prstGeom prst="ellipse">
                <a:avLst/>
              </a:prstGeom>
              <a:solidFill>
                <a:srgbClr val="FFC501">
                  <a:alpha val="9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6957E383-8811-43B9-A399-5A3B74A252A9}"/>
                </a:ext>
              </a:extLst>
            </p:cNvPr>
            <p:cNvSpPr txBox="1"/>
            <p:nvPr/>
          </p:nvSpPr>
          <p:spPr>
            <a:xfrm>
              <a:off x="2402558" y="2690086"/>
              <a:ext cx="205739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0" b="1" dirty="0">
                  <a:solidFill>
                    <a:schemeClr val="bg1"/>
                  </a:solidFill>
                  <a:latin typeface="DLRG Univers 55 Roman" panose="02000503040000020003" pitchFamily="2" charset="0"/>
                </a:rPr>
                <a:t>Rot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83EE67FA-55E6-49E0-9002-EC2D7659B888}"/>
                </a:ext>
              </a:extLst>
            </p:cNvPr>
            <p:cNvSpPr txBox="1"/>
            <p:nvPr/>
          </p:nvSpPr>
          <p:spPr>
            <a:xfrm>
              <a:off x="4433189" y="2743128"/>
              <a:ext cx="31000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0" b="1" dirty="0">
                  <a:solidFill>
                    <a:schemeClr val="bg1"/>
                  </a:solidFill>
                  <a:latin typeface="DLRG Univers 55 Roman" panose="02000503040000020003" pitchFamily="2" charset="0"/>
                </a:rPr>
                <a:t>Gelb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4771195-DDA3-410B-9698-3807088C3B96}"/>
                </a:ext>
              </a:extLst>
            </p:cNvPr>
            <p:cNvSpPr txBox="1"/>
            <p:nvPr/>
          </p:nvSpPr>
          <p:spPr>
            <a:xfrm>
              <a:off x="3996465" y="2054833"/>
              <a:ext cx="1617526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3000" dirty="0">
                  <a:solidFill>
                    <a:schemeClr val="bg1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,</a:t>
              </a: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AF594321-E4EB-4510-BBF3-E7C0D0BE1DB0}"/>
                </a:ext>
              </a:extLst>
            </p:cNvPr>
            <p:cNvSpPr/>
            <p:nvPr/>
          </p:nvSpPr>
          <p:spPr>
            <a:xfrm>
              <a:off x="6348443" y="4095750"/>
              <a:ext cx="490507" cy="485775"/>
            </a:xfrm>
            <a:prstGeom prst="rect">
              <a:avLst/>
            </a:prstGeom>
            <a:solidFill>
              <a:srgbClr val="FFC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5" name="Ellipse 44">
            <a:extLst>
              <a:ext uri="{FF2B5EF4-FFF2-40B4-BE49-F238E27FC236}">
                <a16:creationId xmlns:a16="http://schemas.microsoft.com/office/drawing/2014/main" id="{E0571130-DD8E-4334-8428-058C1D8D436C}"/>
              </a:ext>
            </a:extLst>
          </p:cNvPr>
          <p:cNvSpPr/>
          <p:nvPr/>
        </p:nvSpPr>
        <p:spPr>
          <a:xfrm>
            <a:off x="6810102" y="1477557"/>
            <a:ext cx="3275019" cy="3204180"/>
          </a:xfrm>
          <a:prstGeom prst="ellipse">
            <a:avLst/>
          </a:prstGeom>
          <a:solidFill>
            <a:schemeClr val="accent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E6092E0-446C-40A3-B488-342B602E7DD6}"/>
              </a:ext>
            </a:extLst>
          </p:cNvPr>
          <p:cNvSpPr txBox="1"/>
          <p:nvPr/>
        </p:nvSpPr>
        <p:spPr>
          <a:xfrm>
            <a:off x="4154631" y="5115577"/>
            <a:ext cx="4532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1341F1"/>
                </a:solidFill>
                <a:latin typeface="NiveaBold" pitchFamily="2" charset="0"/>
              </a:rPr>
              <a:t>welche Antwort ist wohl schlau?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3C9E122A-19CA-4472-A179-4B6AFCBAB397}"/>
              </a:ext>
            </a:extLst>
          </p:cNvPr>
          <p:cNvSpPr txBox="1"/>
          <p:nvPr/>
        </p:nvSpPr>
        <p:spPr>
          <a:xfrm>
            <a:off x="7637843" y="2305797"/>
            <a:ext cx="3100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b="1" dirty="0">
                <a:solidFill>
                  <a:schemeClr val="bg1"/>
                </a:solidFill>
                <a:latin typeface="DLRG Univers 55 Roman" panose="02000503040000020003" pitchFamily="2" charset="0"/>
              </a:rPr>
              <a:t>Blau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8A5CC301-6991-44E7-8B20-1C0185E728E5}"/>
              </a:ext>
            </a:extLst>
          </p:cNvPr>
          <p:cNvSpPr/>
          <p:nvPr/>
        </p:nvSpPr>
        <p:spPr>
          <a:xfrm>
            <a:off x="7715415" y="3473398"/>
            <a:ext cx="734452" cy="838201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1C1C467-39BE-4D1B-9E9B-CF22306C2FAC}"/>
              </a:ext>
            </a:extLst>
          </p:cNvPr>
          <p:cNvSpPr txBox="1"/>
          <p:nvPr/>
        </p:nvSpPr>
        <p:spPr>
          <a:xfrm>
            <a:off x="6260369" y="3473398"/>
            <a:ext cx="231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  <a:latin typeface="DLRG Univers 55 Roman" panose="02000503040000020003" pitchFamily="2" charset="0"/>
              </a:rPr>
              <a:t>ODER</a:t>
            </a:r>
            <a:endParaRPr lang="de-DE" sz="4400" b="1" dirty="0">
              <a:solidFill>
                <a:schemeClr val="bg1"/>
              </a:solidFill>
              <a:latin typeface="DLRG Univers 55 Roman" panose="020005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8627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97D321F-3FD2-4FBE-93BB-F9C6BAFEB4CE}"/>
              </a:ext>
            </a:extLst>
          </p:cNvPr>
          <p:cNvSpPr/>
          <p:nvPr/>
        </p:nvSpPr>
        <p:spPr>
          <a:xfrm>
            <a:off x="8198962" y="5094447"/>
            <a:ext cx="3629319" cy="1384995"/>
          </a:xfrm>
          <a:prstGeom prst="rect">
            <a:avLst/>
          </a:prstGeom>
          <a:solidFill>
            <a:srgbClr val="336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FD7C280-4EF9-4D72-8192-698121FDC275}"/>
              </a:ext>
            </a:extLst>
          </p:cNvPr>
          <p:cNvSpPr/>
          <p:nvPr/>
        </p:nvSpPr>
        <p:spPr>
          <a:xfrm>
            <a:off x="4281335" y="5094447"/>
            <a:ext cx="3629319" cy="1384996"/>
          </a:xfrm>
          <a:prstGeom prst="rect">
            <a:avLst/>
          </a:prstGeom>
          <a:solidFill>
            <a:srgbClr val="FF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797AAF3-22E5-4778-A9A4-B4171189B7F1}"/>
              </a:ext>
            </a:extLst>
          </p:cNvPr>
          <p:cNvSpPr/>
          <p:nvPr/>
        </p:nvSpPr>
        <p:spPr>
          <a:xfrm>
            <a:off x="363712" y="5094452"/>
            <a:ext cx="3629319" cy="1384995"/>
          </a:xfrm>
          <a:prstGeom prst="rect">
            <a:avLst/>
          </a:prstGeom>
          <a:solidFill>
            <a:srgbClr val="BD172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169A164-8453-423C-9E9C-736259C23312}"/>
              </a:ext>
            </a:extLst>
          </p:cNvPr>
          <p:cNvSpPr txBox="1"/>
          <p:nvPr/>
        </p:nvSpPr>
        <p:spPr>
          <a:xfrm>
            <a:off x="4281335" y="5094447"/>
            <a:ext cx="3629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2. 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Brandblasen vorsichtig einstechen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0E690CF-1FB6-415C-B7B1-2F19A11E7B39}"/>
              </a:ext>
            </a:extLst>
          </p:cNvPr>
          <p:cNvSpPr txBox="1"/>
          <p:nvPr/>
        </p:nvSpPr>
        <p:spPr>
          <a:xfrm>
            <a:off x="363712" y="5097863"/>
            <a:ext cx="3629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1.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Quark drauf schmieren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37B881C-8CEA-4F41-9F3E-D16C6631ADA1}"/>
              </a:ext>
            </a:extLst>
          </p:cNvPr>
          <p:cNvSpPr txBox="1"/>
          <p:nvPr/>
        </p:nvSpPr>
        <p:spPr>
          <a:xfrm>
            <a:off x="8198963" y="5097864"/>
            <a:ext cx="3629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3. </a:t>
            </a:r>
          </a:p>
          <a:p>
            <a:pPr algn="ctr"/>
            <a:r>
              <a:rPr lang="de-DE" sz="2600" b="1" dirty="0">
                <a:solidFill>
                  <a:schemeClr val="bg1"/>
                </a:solidFill>
              </a:rPr>
              <a:t>Sonnenbrand kühlen</a:t>
            </a: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F7A7AF74-88CA-4C10-A195-8E8AEAE72E51}"/>
              </a:ext>
            </a:extLst>
          </p:cNvPr>
          <p:cNvSpPr txBox="1">
            <a:spLocks/>
          </p:cNvSpPr>
          <p:nvPr/>
        </p:nvSpPr>
        <p:spPr>
          <a:xfrm>
            <a:off x="207390" y="179109"/>
            <a:ext cx="10515600" cy="6881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Was sollte man bei schlimmen Sonnenbrand tun?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CEEAFB0-2C4D-4D45-AC64-526F14241080}"/>
              </a:ext>
            </a:extLst>
          </p:cNvPr>
          <p:cNvSpPr/>
          <p:nvPr/>
        </p:nvSpPr>
        <p:spPr>
          <a:xfrm>
            <a:off x="3321378" y="32992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dirty="0"/>
          </a:p>
        </p:txBody>
      </p:sp>
      <p:pic>
        <p:nvPicPr>
          <p:cNvPr id="16" name="Picture 4" descr="https://www.mta-dialog.de/fileadmin/_processed_/d/d/csm_Urlaub_Frau_mit_Sonnenbrand_Ruecken-1-1829210_2_4be0549076.jpg">
            <a:extLst>
              <a:ext uri="{FF2B5EF4-FFF2-40B4-BE49-F238E27FC236}">
                <a16:creationId xmlns:a16="http://schemas.microsoft.com/office/drawing/2014/main" id="{23CE7ABB-F425-46BC-9A77-6224979C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622" y="867266"/>
            <a:ext cx="6758400" cy="380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4112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007B9D3-01C1-410D-9E6C-2CA290FD2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3" b="67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20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>
            <a:extLst>
              <a:ext uri="{FF2B5EF4-FFF2-40B4-BE49-F238E27FC236}">
                <a16:creationId xmlns:a16="http://schemas.microsoft.com/office/drawing/2014/main" id="{0A9642CF-EF81-4118-8B62-C3DF97545071}"/>
              </a:ext>
            </a:extLst>
          </p:cNvPr>
          <p:cNvSpPr txBox="1">
            <a:spLocks/>
          </p:cNvSpPr>
          <p:nvPr/>
        </p:nvSpPr>
        <p:spPr>
          <a:xfrm>
            <a:off x="207389" y="179109"/>
            <a:ext cx="11310355" cy="6881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Warum sollte man duschen, bevor man ins Wasser geht?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55144B8-3467-4F1E-9AD8-98FFE51991B8}"/>
              </a:ext>
            </a:extLst>
          </p:cNvPr>
          <p:cNvSpPr/>
          <p:nvPr/>
        </p:nvSpPr>
        <p:spPr>
          <a:xfrm>
            <a:off x="8282089" y="4879969"/>
            <a:ext cx="3629319" cy="1798921"/>
          </a:xfrm>
          <a:prstGeom prst="rect">
            <a:avLst/>
          </a:prstGeom>
          <a:solidFill>
            <a:srgbClr val="336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2329A48-B94D-4D7A-B928-AAC5EAC1F47B}"/>
              </a:ext>
            </a:extLst>
          </p:cNvPr>
          <p:cNvSpPr/>
          <p:nvPr/>
        </p:nvSpPr>
        <p:spPr>
          <a:xfrm>
            <a:off x="4364462" y="4863009"/>
            <a:ext cx="3629319" cy="1815881"/>
          </a:xfrm>
          <a:prstGeom prst="rect">
            <a:avLst/>
          </a:prstGeom>
          <a:solidFill>
            <a:srgbClr val="FF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8C2AB6-507D-402C-9B83-1949C13A1B56}"/>
              </a:ext>
            </a:extLst>
          </p:cNvPr>
          <p:cNvSpPr/>
          <p:nvPr/>
        </p:nvSpPr>
        <p:spPr>
          <a:xfrm>
            <a:off x="446837" y="4879969"/>
            <a:ext cx="3629319" cy="1815882"/>
          </a:xfrm>
          <a:prstGeom prst="rect">
            <a:avLst/>
          </a:prstGeom>
          <a:solidFill>
            <a:srgbClr val="BD172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2DB7339-52C5-4B5D-BD45-FA263D5DF4F9}"/>
              </a:ext>
            </a:extLst>
          </p:cNvPr>
          <p:cNvSpPr txBox="1"/>
          <p:nvPr/>
        </p:nvSpPr>
        <p:spPr>
          <a:xfrm>
            <a:off x="4364460" y="4863009"/>
            <a:ext cx="36293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2.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Damit sich unser Körper an den Temperatur-unterschied gewöhnen kann.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48F7FD8-5CCD-465A-8874-401BB593A53A}"/>
              </a:ext>
            </a:extLst>
          </p:cNvPr>
          <p:cNvSpPr txBox="1"/>
          <p:nvPr/>
        </p:nvSpPr>
        <p:spPr>
          <a:xfrm>
            <a:off x="446838" y="4879969"/>
            <a:ext cx="3629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1.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Sonst knabbern die Fische den Dreck von unserer Haut.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8821738-620D-4814-9F5C-2CD03387D32D}"/>
              </a:ext>
            </a:extLst>
          </p:cNvPr>
          <p:cNvSpPr txBox="1"/>
          <p:nvPr/>
        </p:nvSpPr>
        <p:spPr>
          <a:xfrm>
            <a:off x="8282089" y="4879969"/>
            <a:ext cx="3629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3. 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Damit die Meere und Seen sauber bleiben.</a:t>
            </a:r>
          </a:p>
        </p:txBody>
      </p:sp>
      <p:pic>
        <p:nvPicPr>
          <p:cNvPr id="4" name="Grafik 3" descr="Ein Bild, das Wassertropfen, Flüssigkeit, Wasser, Flüssigkeitstropfen enthält.&#10;&#10;Automatisch generierte Beschreibung">
            <a:extLst>
              <a:ext uri="{FF2B5EF4-FFF2-40B4-BE49-F238E27FC236}">
                <a16:creationId xmlns:a16="http://schemas.microsoft.com/office/drawing/2014/main" id="{9CB22B7C-B3E8-3E07-5ADA-D66862BED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83" y="685798"/>
            <a:ext cx="5945283" cy="4038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3777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2F6CA5EC-BFA5-CFD4-057D-99F5F567190B}"/>
              </a:ext>
            </a:extLst>
          </p:cNvPr>
          <p:cNvSpPr/>
          <p:nvPr/>
        </p:nvSpPr>
        <p:spPr>
          <a:xfrm>
            <a:off x="2424112" y="1376362"/>
            <a:ext cx="7343775" cy="4105275"/>
          </a:xfrm>
          <a:prstGeom prst="rect">
            <a:avLst/>
          </a:prstGeom>
          <a:solidFill>
            <a:srgbClr val="FFC70B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52A588-7D6A-A5D7-EB59-6052B7B7254D}"/>
              </a:ext>
            </a:extLst>
          </p:cNvPr>
          <p:cNvSpPr txBox="1"/>
          <p:nvPr/>
        </p:nvSpPr>
        <p:spPr>
          <a:xfrm>
            <a:off x="3562350" y="2176959"/>
            <a:ext cx="5010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</a:rPr>
              <a:t>2.</a:t>
            </a:r>
          </a:p>
          <a:p>
            <a:pPr algn="ctr"/>
            <a:r>
              <a:rPr lang="de-DE" sz="3600" b="1" dirty="0">
                <a:solidFill>
                  <a:schemeClr val="bg1"/>
                </a:solidFill>
              </a:rPr>
              <a:t>Damit sich unser Körper an den Temperatur-unterschied gewöhnen kann.</a:t>
            </a:r>
          </a:p>
        </p:txBody>
      </p:sp>
    </p:spTree>
    <p:extLst>
      <p:ext uri="{BB962C8B-B14F-4D97-AF65-F5344CB8AC3E}">
        <p14:creationId xmlns:p14="http://schemas.microsoft.com/office/powerpoint/2010/main" val="3461972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>
            <a:extLst>
              <a:ext uri="{FF2B5EF4-FFF2-40B4-BE49-F238E27FC236}">
                <a16:creationId xmlns:a16="http://schemas.microsoft.com/office/drawing/2014/main" id="{379702F8-D520-4507-8234-425D18067FFD}"/>
              </a:ext>
            </a:extLst>
          </p:cNvPr>
          <p:cNvSpPr txBox="1">
            <a:spLocks/>
          </p:cNvSpPr>
          <p:nvPr/>
        </p:nvSpPr>
        <p:spPr>
          <a:xfrm>
            <a:off x="207389" y="179109"/>
            <a:ext cx="11310355" cy="6881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Was sollte dieses Mädchen beachten?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86A0C14-E0F1-4409-B130-B668923387D4}"/>
              </a:ext>
            </a:extLst>
          </p:cNvPr>
          <p:cNvSpPr/>
          <p:nvPr/>
        </p:nvSpPr>
        <p:spPr>
          <a:xfrm>
            <a:off x="8282089" y="4745602"/>
            <a:ext cx="3629319" cy="1978030"/>
          </a:xfrm>
          <a:prstGeom prst="rect">
            <a:avLst/>
          </a:prstGeom>
          <a:solidFill>
            <a:srgbClr val="336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FF89FC1-35A6-4B78-A8EB-25A6DC5C0448}"/>
              </a:ext>
            </a:extLst>
          </p:cNvPr>
          <p:cNvSpPr/>
          <p:nvPr/>
        </p:nvSpPr>
        <p:spPr>
          <a:xfrm>
            <a:off x="4364462" y="4728642"/>
            <a:ext cx="3629319" cy="1994991"/>
          </a:xfrm>
          <a:prstGeom prst="rect">
            <a:avLst/>
          </a:prstGeom>
          <a:solidFill>
            <a:srgbClr val="FF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0875827-A31C-4E68-B643-42B83DF0E78E}"/>
              </a:ext>
            </a:extLst>
          </p:cNvPr>
          <p:cNvSpPr/>
          <p:nvPr/>
        </p:nvSpPr>
        <p:spPr>
          <a:xfrm>
            <a:off x="446837" y="4745601"/>
            <a:ext cx="3629319" cy="1978031"/>
          </a:xfrm>
          <a:prstGeom prst="rect">
            <a:avLst/>
          </a:prstGeom>
          <a:solidFill>
            <a:srgbClr val="BD172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0E43841-03BB-4EE2-B05D-0DB2F6BB9A6A}"/>
              </a:ext>
            </a:extLst>
          </p:cNvPr>
          <p:cNvSpPr txBox="1"/>
          <p:nvPr/>
        </p:nvSpPr>
        <p:spPr>
          <a:xfrm>
            <a:off x="4364462" y="4728642"/>
            <a:ext cx="36293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2.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Mit dem Eis in der Hand, werde ich im Wasser besser gesehen</a:t>
            </a:r>
            <a:r>
              <a:rPr lang="de-DE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321FDA-2EA7-4030-9B4A-69F51CA30466}"/>
              </a:ext>
            </a:extLst>
          </p:cNvPr>
          <p:cNvSpPr txBox="1"/>
          <p:nvPr/>
        </p:nvSpPr>
        <p:spPr>
          <a:xfrm>
            <a:off x="446837" y="4611231"/>
            <a:ext cx="362931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700" b="1" dirty="0">
                <a:solidFill>
                  <a:schemeClr val="bg1"/>
                </a:solidFill>
              </a:rPr>
              <a:t>1.</a:t>
            </a:r>
          </a:p>
          <a:p>
            <a:pPr algn="ctr"/>
            <a:r>
              <a:rPr lang="de-DE" sz="2700" b="1" dirty="0">
                <a:solidFill>
                  <a:schemeClr val="bg1"/>
                </a:solidFill>
              </a:rPr>
              <a:t>Gelb zieht die asiatische Buschmücke an und könnte das Eis aufessen.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55CA26B-0C82-4F69-BCF5-DE53B24EFD0A}"/>
              </a:ext>
            </a:extLst>
          </p:cNvPr>
          <p:cNvSpPr txBox="1"/>
          <p:nvPr/>
        </p:nvSpPr>
        <p:spPr>
          <a:xfrm>
            <a:off x="8282089" y="4826674"/>
            <a:ext cx="3629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3. 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Nach dem Essen nicht direkt ins Wasser gehen.</a:t>
            </a:r>
          </a:p>
        </p:txBody>
      </p:sp>
      <p:pic>
        <p:nvPicPr>
          <p:cNvPr id="4" name="Grafik 3" descr="Ein Bild, das draußen, Person, Himmel, Sonnenhut enthält.&#10;&#10;Automatisch generierte Beschreibung">
            <a:extLst>
              <a:ext uri="{FF2B5EF4-FFF2-40B4-BE49-F238E27FC236}">
                <a16:creationId xmlns:a16="http://schemas.microsoft.com/office/drawing/2014/main" id="{4CAEF8A6-45B4-0435-2451-B819F4E73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 b="26065"/>
          <a:stretch/>
        </p:blipFill>
        <p:spPr>
          <a:xfrm>
            <a:off x="4043430" y="750809"/>
            <a:ext cx="4105139" cy="3811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9053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66CA2B3-CCC7-51B1-95CD-32F621C9F1EA}"/>
              </a:ext>
            </a:extLst>
          </p:cNvPr>
          <p:cNvSpPr/>
          <p:nvPr/>
        </p:nvSpPr>
        <p:spPr>
          <a:xfrm>
            <a:off x="2333625" y="1347788"/>
            <a:ext cx="7524750" cy="4162424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7741481-482D-A53B-FC3E-07543D4FAFA1}"/>
              </a:ext>
            </a:extLst>
          </p:cNvPr>
          <p:cNvSpPr txBox="1"/>
          <p:nvPr/>
        </p:nvSpPr>
        <p:spPr>
          <a:xfrm>
            <a:off x="3669557" y="2028616"/>
            <a:ext cx="4852886" cy="2800767"/>
          </a:xfrm>
          <a:prstGeom prst="rect">
            <a:avLst/>
          </a:prstGeom>
          <a:solidFill>
            <a:srgbClr val="3367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bg1"/>
                </a:solidFill>
              </a:rPr>
              <a:t>3. </a:t>
            </a:r>
          </a:p>
          <a:p>
            <a:pPr algn="ctr"/>
            <a:r>
              <a:rPr lang="de-DE" sz="4400" b="1" dirty="0">
                <a:solidFill>
                  <a:schemeClr val="bg1"/>
                </a:solidFill>
              </a:rPr>
              <a:t>Nach dem Essen nicht direkt ins Wasser gehen.</a:t>
            </a:r>
          </a:p>
        </p:txBody>
      </p:sp>
    </p:spTree>
    <p:extLst>
      <p:ext uri="{BB962C8B-B14F-4D97-AF65-F5344CB8AC3E}">
        <p14:creationId xmlns:p14="http://schemas.microsoft.com/office/powerpoint/2010/main" val="218415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>
            <a:extLst>
              <a:ext uri="{FF2B5EF4-FFF2-40B4-BE49-F238E27FC236}">
                <a16:creationId xmlns:a16="http://schemas.microsoft.com/office/drawing/2014/main" id="{91886601-9C50-4D91-B9C0-D60F65BD0181}"/>
              </a:ext>
            </a:extLst>
          </p:cNvPr>
          <p:cNvSpPr txBox="1">
            <a:spLocks/>
          </p:cNvSpPr>
          <p:nvPr/>
        </p:nvSpPr>
        <p:spPr>
          <a:xfrm>
            <a:off x="207389" y="179109"/>
            <a:ext cx="11310355" cy="6881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Was solltest du tun, wenn ein Kind in Not ist?</a:t>
            </a:r>
          </a:p>
        </p:txBody>
      </p:sp>
      <p:pic>
        <p:nvPicPr>
          <p:cNvPr id="4100" name="Picture 4" descr="Effektiver Altruismus – GBS Schweiz">
            <a:extLst>
              <a:ext uri="{FF2B5EF4-FFF2-40B4-BE49-F238E27FC236}">
                <a16:creationId xmlns:a16="http://schemas.microsoft.com/office/drawing/2014/main" id="{555916FF-E579-4B08-AEED-BADCE3971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7842" y="675263"/>
            <a:ext cx="6082560" cy="380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7786054-8819-4D2A-BB1E-064430E25FA7}"/>
              </a:ext>
            </a:extLst>
          </p:cNvPr>
          <p:cNvSpPr/>
          <p:nvPr/>
        </p:nvSpPr>
        <p:spPr>
          <a:xfrm>
            <a:off x="8282090" y="4745602"/>
            <a:ext cx="3629319" cy="1978030"/>
          </a:xfrm>
          <a:prstGeom prst="rect">
            <a:avLst/>
          </a:prstGeom>
          <a:solidFill>
            <a:srgbClr val="336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DCEC78F-DEA3-4B8D-AB30-81CED2820CAE}"/>
              </a:ext>
            </a:extLst>
          </p:cNvPr>
          <p:cNvSpPr/>
          <p:nvPr/>
        </p:nvSpPr>
        <p:spPr>
          <a:xfrm>
            <a:off x="4364463" y="4728642"/>
            <a:ext cx="3629319" cy="1994991"/>
          </a:xfrm>
          <a:prstGeom prst="rect">
            <a:avLst/>
          </a:prstGeom>
          <a:solidFill>
            <a:srgbClr val="FF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492D162-39FB-4934-B1F2-4582B7BE30D6}"/>
              </a:ext>
            </a:extLst>
          </p:cNvPr>
          <p:cNvSpPr/>
          <p:nvPr/>
        </p:nvSpPr>
        <p:spPr>
          <a:xfrm>
            <a:off x="446838" y="4745601"/>
            <a:ext cx="3629319" cy="1978031"/>
          </a:xfrm>
          <a:prstGeom prst="rect">
            <a:avLst/>
          </a:prstGeom>
          <a:solidFill>
            <a:srgbClr val="BD172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C761070-86CE-43E0-ADB7-6D5D311DDFDF}"/>
              </a:ext>
            </a:extLst>
          </p:cNvPr>
          <p:cNvSpPr txBox="1"/>
          <p:nvPr/>
        </p:nvSpPr>
        <p:spPr>
          <a:xfrm>
            <a:off x="4364463" y="4728642"/>
            <a:ext cx="3629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2.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Schnell hinschwimmen und das Kind aus dem Wasser ziehen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8466A3-A124-4A9B-A97F-DA7C4B001793}"/>
              </a:ext>
            </a:extLst>
          </p:cNvPr>
          <p:cNvSpPr txBox="1"/>
          <p:nvPr/>
        </p:nvSpPr>
        <p:spPr>
          <a:xfrm>
            <a:off x="446832" y="4611231"/>
            <a:ext cx="3629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1.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Hilfe holen (einen Rettungsschwimmer der DLRG oder einen Erwachsenen)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C5F478B-D43B-48F0-86F7-EF4DC88A9A9C}"/>
              </a:ext>
            </a:extLst>
          </p:cNvPr>
          <p:cNvSpPr txBox="1"/>
          <p:nvPr/>
        </p:nvSpPr>
        <p:spPr>
          <a:xfrm>
            <a:off x="8282090" y="4745601"/>
            <a:ext cx="3629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3. 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Seine Jacke zuwerfen, damit das Kind nicht auskühlt</a:t>
            </a:r>
          </a:p>
        </p:txBody>
      </p:sp>
    </p:spTree>
    <p:extLst>
      <p:ext uri="{BB962C8B-B14F-4D97-AF65-F5344CB8AC3E}">
        <p14:creationId xmlns:p14="http://schemas.microsoft.com/office/powerpoint/2010/main" val="4097937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8CBC112-9C36-4B9C-AC00-9A7B80267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097" y="95024"/>
            <a:ext cx="9325806" cy="66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1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>
            <a:extLst>
              <a:ext uri="{FF2B5EF4-FFF2-40B4-BE49-F238E27FC236}">
                <a16:creationId xmlns:a16="http://schemas.microsoft.com/office/drawing/2014/main" id="{D95E6A9B-CC02-4E08-B15D-177203688076}"/>
              </a:ext>
            </a:extLst>
          </p:cNvPr>
          <p:cNvSpPr txBox="1">
            <a:spLocks/>
          </p:cNvSpPr>
          <p:nvPr/>
        </p:nvSpPr>
        <p:spPr>
          <a:xfrm>
            <a:off x="207389" y="179109"/>
            <a:ext cx="11310355" cy="6881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Zu welcher Tageszeit solltest du dich lieber im Schatten aufhalten?</a:t>
            </a:r>
          </a:p>
        </p:txBody>
      </p:sp>
      <p:pic>
        <p:nvPicPr>
          <p:cNvPr id="5124" name="Picture 4" descr="Sport &amp; Freizeit Camping &amp; Outdoor UV-Schutz Sonnenschutz Strand ...">
            <a:extLst>
              <a:ext uri="{FF2B5EF4-FFF2-40B4-BE49-F238E27FC236}">
                <a16:creationId xmlns:a16="http://schemas.microsoft.com/office/drawing/2014/main" id="{71B0E748-7841-4536-80EC-4AAC2088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85" y="1080054"/>
            <a:ext cx="5691018" cy="380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041C810-82F2-47F7-969B-D151C4BEEC70}"/>
              </a:ext>
            </a:extLst>
          </p:cNvPr>
          <p:cNvSpPr/>
          <p:nvPr/>
        </p:nvSpPr>
        <p:spPr>
          <a:xfrm>
            <a:off x="8198962" y="5094447"/>
            <a:ext cx="3629319" cy="1384995"/>
          </a:xfrm>
          <a:prstGeom prst="rect">
            <a:avLst/>
          </a:prstGeom>
          <a:solidFill>
            <a:srgbClr val="336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FEFA42A-F8C4-49E8-8FBD-8B6B0FD2C0EF}"/>
              </a:ext>
            </a:extLst>
          </p:cNvPr>
          <p:cNvSpPr/>
          <p:nvPr/>
        </p:nvSpPr>
        <p:spPr>
          <a:xfrm>
            <a:off x="4281335" y="5094447"/>
            <a:ext cx="3629319" cy="1384996"/>
          </a:xfrm>
          <a:prstGeom prst="rect">
            <a:avLst/>
          </a:prstGeom>
          <a:solidFill>
            <a:srgbClr val="FF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01F2C11-F80C-47D2-AB7C-681E1DD57208}"/>
              </a:ext>
            </a:extLst>
          </p:cNvPr>
          <p:cNvSpPr/>
          <p:nvPr/>
        </p:nvSpPr>
        <p:spPr>
          <a:xfrm>
            <a:off x="363712" y="5094452"/>
            <a:ext cx="3629319" cy="1384995"/>
          </a:xfrm>
          <a:prstGeom prst="rect">
            <a:avLst/>
          </a:prstGeom>
          <a:solidFill>
            <a:srgbClr val="BD172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61E770C-1BDE-4D56-9A04-FDD1E8ED174C}"/>
              </a:ext>
            </a:extLst>
          </p:cNvPr>
          <p:cNvSpPr txBox="1"/>
          <p:nvPr/>
        </p:nvSpPr>
        <p:spPr>
          <a:xfrm>
            <a:off x="4281335" y="5300891"/>
            <a:ext cx="3629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2. 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Mittags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EB9AB34-9BE3-487A-97C7-CCB3B5646183}"/>
              </a:ext>
            </a:extLst>
          </p:cNvPr>
          <p:cNvSpPr txBox="1"/>
          <p:nvPr/>
        </p:nvSpPr>
        <p:spPr>
          <a:xfrm>
            <a:off x="363712" y="5300892"/>
            <a:ext cx="3629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1.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Morgens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D2D613D-8112-4F41-8955-6AC0221CC690}"/>
              </a:ext>
            </a:extLst>
          </p:cNvPr>
          <p:cNvSpPr txBox="1"/>
          <p:nvPr/>
        </p:nvSpPr>
        <p:spPr>
          <a:xfrm>
            <a:off x="8198962" y="5300891"/>
            <a:ext cx="3629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3. </a:t>
            </a:r>
          </a:p>
          <a:p>
            <a:pPr algn="ctr"/>
            <a:r>
              <a:rPr lang="de-DE" sz="2600" b="1" dirty="0">
                <a:solidFill>
                  <a:schemeClr val="bg1"/>
                </a:solidFill>
              </a:rPr>
              <a:t>Abends</a:t>
            </a:r>
          </a:p>
        </p:txBody>
      </p:sp>
    </p:spTree>
    <p:extLst>
      <p:ext uri="{BB962C8B-B14F-4D97-AF65-F5344CB8AC3E}">
        <p14:creationId xmlns:p14="http://schemas.microsoft.com/office/powerpoint/2010/main" val="563100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98B6CD7-5B07-409D-9263-4386E02B3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80" y="420511"/>
            <a:ext cx="9823639" cy="601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58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32EC988-524A-40AF-9CF3-A941B1C8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90" y="179109"/>
            <a:ext cx="10515600" cy="688157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+mn-lt"/>
              </a:rPr>
              <a:t>Was sollten die Jugendliche nach dem Essen nicht tun?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A26D1A2-2642-418B-A13F-F7290CBCEF5D}"/>
              </a:ext>
            </a:extLst>
          </p:cNvPr>
          <p:cNvSpPr/>
          <p:nvPr/>
        </p:nvSpPr>
        <p:spPr>
          <a:xfrm>
            <a:off x="8198962" y="5094447"/>
            <a:ext cx="3629319" cy="1384995"/>
          </a:xfrm>
          <a:prstGeom prst="rect">
            <a:avLst/>
          </a:prstGeom>
          <a:solidFill>
            <a:srgbClr val="336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59BE374-7097-44CC-9CC1-0B74D88B3EF6}"/>
              </a:ext>
            </a:extLst>
          </p:cNvPr>
          <p:cNvSpPr/>
          <p:nvPr/>
        </p:nvSpPr>
        <p:spPr>
          <a:xfrm>
            <a:off x="4281335" y="5094450"/>
            <a:ext cx="3629319" cy="1384995"/>
          </a:xfrm>
          <a:prstGeom prst="rect">
            <a:avLst/>
          </a:prstGeom>
          <a:solidFill>
            <a:srgbClr val="FF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6C5012B-D2CE-420E-9F7B-A077F394E821}"/>
              </a:ext>
            </a:extLst>
          </p:cNvPr>
          <p:cNvSpPr/>
          <p:nvPr/>
        </p:nvSpPr>
        <p:spPr>
          <a:xfrm>
            <a:off x="363712" y="5094452"/>
            <a:ext cx="3629319" cy="1384995"/>
          </a:xfrm>
          <a:prstGeom prst="rect">
            <a:avLst/>
          </a:prstGeom>
          <a:solidFill>
            <a:srgbClr val="BD172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1B4C7FE-A305-4F62-82F1-E5EFA4DA3C31}"/>
              </a:ext>
            </a:extLst>
          </p:cNvPr>
          <p:cNvSpPr txBox="1"/>
          <p:nvPr/>
        </p:nvSpPr>
        <p:spPr>
          <a:xfrm>
            <a:off x="8198962" y="5094447"/>
            <a:ext cx="3629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3. 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Eincremen und nach Hause gehen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056EC8-DAF1-4022-9630-3D8CB72E8EFE}"/>
              </a:ext>
            </a:extLst>
          </p:cNvPr>
          <p:cNvSpPr txBox="1"/>
          <p:nvPr/>
        </p:nvSpPr>
        <p:spPr>
          <a:xfrm>
            <a:off x="363711" y="5094447"/>
            <a:ext cx="3629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1.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Eincremen und direkt in die Sonne legen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6BC8970-9DD3-4716-8E10-37DE584928A1}"/>
              </a:ext>
            </a:extLst>
          </p:cNvPr>
          <p:cNvSpPr txBox="1"/>
          <p:nvPr/>
        </p:nvSpPr>
        <p:spPr>
          <a:xfrm>
            <a:off x="4281333" y="5094446"/>
            <a:ext cx="3629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2. 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Eincremen und direkt in das Wasser springen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55DEFB9-0DC5-439E-95BE-0EADB9051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67" y="867266"/>
            <a:ext cx="5962650" cy="3971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769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E475B6D-0E70-4479-B360-AE7A866FE0E2}"/>
              </a:ext>
            </a:extLst>
          </p:cNvPr>
          <p:cNvSpPr/>
          <p:nvPr/>
        </p:nvSpPr>
        <p:spPr>
          <a:xfrm>
            <a:off x="8282089" y="4879969"/>
            <a:ext cx="3629319" cy="1798921"/>
          </a:xfrm>
          <a:prstGeom prst="rect">
            <a:avLst/>
          </a:prstGeom>
          <a:solidFill>
            <a:srgbClr val="336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B1DCB3A-BD74-4550-8B7E-3BE2980CBFD4}"/>
              </a:ext>
            </a:extLst>
          </p:cNvPr>
          <p:cNvSpPr/>
          <p:nvPr/>
        </p:nvSpPr>
        <p:spPr>
          <a:xfrm>
            <a:off x="4364462" y="4863009"/>
            <a:ext cx="3629319" cy="1815881"/>
          </a:xfrm>
          <a:prstGeom prst="rect">
            <a:avLst/>
          </a:prstGeom>
          <a:solidFill>
            <a:srgbClr val="FF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EFE70D2-172F-4C7C-8296-D96EF9E1FDE9}"/>
              </a:ext>
            </a:extLst>
          </p:cNvPr>
          <p:cNvSpPr/>
          <p:nvPr/>
        </p:nvSpPr>
        <p:spPr>
          <a:xfrm>
            <a:off x="446837" y="4879969"/>
            <a:ext cx="3629319" cy="1815882"/>
          </a:xfrm>
          <a:prstGeom prst="rect">
            <a:avLst/>
          </a:prstGeom>
          <a:solidFill>
            <a:srgbClr val="BD172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6B3EDCB-7645-4B99-86CD-E456A9687A4A}"/>
              </a:ext>
            </a:extLst>
          </p:cNvPr>
          <p:cNvSpPr txBox="1"/>
          <p:nvPr/>
        </p:nvSpPr>
        <p:spPr>
          <a:xfrm>
            <a:off x="4364460" y="4863009"/>
            <a:ext cx="3629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2. 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Wasserfester Sonnen-schutz muss man nur einmal auftragen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2A5526C-0BAA-4756-A19B-E508DBABC45E}"/>
              </a:ext>
            </a:extLst>
          </p:cNvPr>
          <p:cNvSpPr txBox="1"/>
          <p:nvPr/>
        </p:nvSpPr>
        <p:spPr>
          <a:xfrm>
            <a:off x="446838" y="4879969"/>
            <a:ext cx="3629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1.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Im Schatten wird kein Sonnenschutz benötigt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C996AAA-BBB4-4FBF-B692-E0D73FD73980}"/>
              </a:ext>
            </a:extLst>
          </p:cNvPr>
          <p:cNvSpPr txBox="1"/>
          <p:nvPr/>
        </p:nvSpPr>
        <p:spPr>
          <a:xfrm>
            <a:off x="8282089" y="4879969"/>
            <a:ext cx="3629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3.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Die richtige Kleidung schützt vor Sonnenbrand</a:t>
            </a:r>
          </a:p>
        </p:txBody>
      </p:sp>
      <p:pic>
        <p:nvPicPr>
          <p:cNvPr id="6146" name="Picture 2" descr="5 Mythen über Sonnenschutz: Chemische Filter und Nanopartikel">
            <a:extLst>
              <a:ext uri="{FF2B5EF4-FFF2-40B4-BE49-F238E27FC236}">
                <a16:creationId xmlns:a16="http://schemas.microsoft.com/office/drawing/2014/main" id="{F4BFA873-3801-49A7-96B1-60B96BE13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366" y="867266"/>
            <a:ext cx="6758400" cy="380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tel 4">
            <a:extLst>
              <a:ext uri="{FF2B5EF4-FFF2-40B4-BE49-F238E27FC236}">
                <a16:creationId xmlns:a16="http://schemas.microsoft.com/office/drawing/2014/main" id="{03F9AC9E-A4BF-49B4-884E-806F397D818C}"/>
              </a:ext>
            </a:extLst>
          </p:cNvPr>
          <p:cNvSpPr txBox="1">
            <a:spLocks/>
          </p:cNvSpPr>
          <p:nvPr/>
        </p:nvSpPr>
        <p:spPr>
          <a:xfrm>
            <a:off x="207389" y="179109"/>
            <a:ext cx="11310355" cy="6881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Welche Aussage über den Sonnenschutz ist richtig?</a:t>
            </a:r>
          </a:p>
        </p:txBody>
      </p:sp>
    </p:spTree>
    <p:extLst>
      <p:ext uri="{BB962C8B-B14F-4D97-AF65-F5344CB8AC3E}">
        <p14:creationId xmlns:p14="http://schemas.microsoft.com/office/powerpoint/2010/main" val="2456005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FC16E16-A436-4CEB-BA91-979529C73F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86" y="385261"/>
            <a:ext cx="8886827" cy="608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90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926EF-44C1-4415-828A-40EB620B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BDBBA1-4410-4B46-B40F-CFE8EBB18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/>
              <a:t>Essende Jugendliche: </a:t>
            </a:r>
            <a:r>
              <a:rPr lang="de-DE" sz="1600" dirty="0">
                <a:hlinkClick r:id="rId2"/>
              </a:rPr>
              <a:t>https://www.pinterest.de/pin/678143656368487640/?nic_v1=1aVk7h3DAs5dba5FAfsTVrRwZ5C3wdrThQBd6TL77NfCpuJJD7nJY81Dm%2BFI%2Bh7K1M</a:t>
            </a:r>
            <a:endParaRPr lang="de-DE" sz="1600" dirty="0"/>
          </a:p>
          <a:p>
            <a:r>
              <a:rPr lang="de-DE" sz="1600" dirty="0"/>
              <a:t>Frau auf Wasser: </a:t>
            </a:r>
            <a:r>
              <a:rPr lang="de-DE" sz="1600" dirty="0">
                <a:hlinkClick r:id="rId3"/>
              </a:rPr>
              <a:t>https://static.helpster.de/attachments/articles/icons/000/063/748/featured/iStock_000016754429XSmall.jpg</a:t>
            </a:r>
            <a:endParaRPr lang="de-DE" sz="1600" dirty="0"/>
          </a:p>
          <a:p>
            <a:r>
              <a:rPr lang="de-DE" sz="1600" dirty="0"/>
              <a:t>Sonnenbrand: </a:t>
            </a:r>
            <a:r>
              <a:rPr lang="de-DE" sz="1600" dirty="0">
                <a:hlinkClick r:id="rId4"/>
              </a:rPr>
              <a:t>https://www.mta-dialog.de/artikel/41-prozent-der-deutschen-hatten-2015-sonnenbrand.html</a:t>
            </a:r>
            <a:endParaRPr lang="de-DE" sz="1600" dirty="0"/>
          </a:p>
          <a:p>
            <a:r>
              <a:rPr lang="de-DE" sz="1600" dirty="0"/>
              <a:t>Schwimmreifen: </a:t>
            </a:r>
            <a:r>
              <a:rPr lang="de-DE" sz="1600" dirty="0">
                <a:hlinkClick r:id="rId5"/>
              </a:rPr>
              <a:t>https://pola-magazin.de/bunte-einhorn-diy-ideen/</a:t>
            </a:r>
            <a:endParaRPr lang="de-DE" sz="1600" dirty="0"/>
          </a:p>
          <a:p>
            <a:r>
              <a:rPr lang="de-DE" sz="1600" dirty="0"/>
              <a:t>Schwimmflügel: </a:t>
            </a:r>
            <a:r>
              <a:rPr lang="de-DE" sz="1600" dirty="0">
                <a:hlinkClick r:id="rId6"/>
              </a:rPr>
              <a:t>https://www.tollabea.de/von-schwimmfluegeln-und-entspannten-eltern-schwimmen-mit-kindern-yvonnes-gedanken/</a:t>
            </a:r>
            <a:endParaRPr lang="de-DE" sz="1600" dirty="0"/>
          </a:p>
          <a:p>
            <a:r>
              <a:rPr lang="de-DE" sz="1600" dirty="0"/>
              <a:t>Plastik: </a:t>
            </a:r>
            <a:r>
              <a:rPr lang="de-DE" sz="1600" dirty="0">
                <a:hlinkClick r:id="rId7"/>
              </a:rPr>
              <a:t>https://www.nabu.de/umwelt-und-ressourcen/oekologisch-leben/alltagsprodukte/24868.html</a:t>
            </a:r>
            <a:endParaRPr lang="de-DE" sz="1600" dirty="0"/>
          </a:p>
          <a:p>
            <a:r>
              <a:rPr lang="de-DE" sz="1600" dirty="0"/>
              <a:t>Ausrufezeichen mit Creme: </a:t>
            </a:r>
            <a:r>
              <a:rPr lang="de-DE" sz="1600" dirty="0">
                <a:hlinkClick r:id="rId8"/>
              </a:rPr>
              <a:t>https://so-gesund.com/5-mythen-ueber-sonnenschutz/</a:t>
            </a:r>
            <a:endParaRPr lang="de-DE" sz="1600" dirty="0"/>
          </a:p>
          <a:p>
            <a:r>
              <a:rPr lang="de-DE" sz="1600" dirty="0"/>
              <a:t>Frierendes Kind: </a:t>
            </a:r>
            <a:r>
              <a:rPr lang="de-DE" sz="1600" dirty="0">
                <a:hlinkClick r:id="rId9"/>
              </a:rPr>
              <a:t>https://www.br.de/nachrichten/wissen/schwimmbad-oder-badesee-diese-krankheitskeime-lauern-im-wasser,RUJJA7y</a:t>
            </a:r>
            <a:endParaRPr lang="de-DE" sz="1600" dirty="0"/>
          </a:p>
          <a:p>
            <a:r>
              <a:rPr lang="de-DE" sz="1600" dirty="0"/>
              <a:t>Kinderhände: </a:t>
            </a:r>
            <a:r>
              <a:rPr lang="de-DE" sz="1600" dirty="0">
                <a:hlinkClick r:id="rId10"/>
              </a:rPr>
              <a:t>https://gbs-schweiz.org/effektiver-altruismus/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397154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9BE8E17-A7FE-4CF4-8DC9-66AFC86AF8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23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4D241A0-FAEA-4A0B-B2E7-0EFE539B7A91}"/>
              </a:ext>
            </a:extLst>
          </p:cNvPr>
          <p:cNvSpPr/>
          <p:nvPr/>
        </p:nvSpPr>
        <p:spPr>
          <a:xfrm>
            <a:off x="8198962" y="4863009"/>
            <a:ext cx="3629319" cy="1815881"/>
          </a:xfrm>
          <a:prstGeom prst="rect">
            <a:avLst/>
          </a:prstGeom>
          <a:solidFill>
            <a:srgbClr val="336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9E816A9-F72A-45E7-ADD2-770E4BE44A49}"/>
              </a:ext>
            </a:extLst>
          </p:cNvPr>
          <p:cNvSpPr/>
          <p:nvPr/>
        </p:nvSpPr>
        <p:spPr>
          <a:xfrm>
            <a:off x="4281335" y="4863009"/>
            <a:ext cx="3629319" cy="1815881"/>
          </a:xfrm>
          <a:prstGeom prst="rect">
            <a:avLst/>
          </a:prstGeom>
          <a:solidFill>
            <a:srgbClr val="FF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D241AD6-4647-4AD6-8BC8-0DFD1D18581A}"/>
              </a:ext>
            </a:extLst>
          </p:cNvPr>
          <p:cNvSpPr/>
          <p:nvPr/>
        </p:nvSpPr>
        <p:spPr>
          <a:xfrm>
            <a:off x="363712" y="4863010"/>
            <a:ext cx="3629319" cy="1815882"/>
          </a:xfrm>
          <a:prstGeom prst="rect">
            <a:avLst/>
          </a:prstGeom>
          <a:solidFill>
            <a:srgbClr val="BD172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86179DB-B086-4F5D-991D-2FBC0CB7E970}"/>
              </a:ext>
            </a:extLst>
          </p:cNvPr>
          <p:cNvSpPr txBox="1"/>
          <p:nvPr/>
        </p:nvSpPr>
        <p:spPr>
          <a:xfrm>
            <a:off x="363708" y="4863009"/>
            <a:ext cx="3629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1.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Mehr bewegen, damit einem wieder wärmer wird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243AE0A-7595-4BCD-AA88-FE451615B2BC}"/>
              </a:ext>
            </a:extLst>
          </p:cNvPr>
          <p:cNvSpPr txBox="1"/>
          <p:nvPr/>
        </p:nvSpPr>
        <p:spPr>
          <a:xfrm>
            <a:off x="8198962" y="4863009"/>
            <a:ext cx="3629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3. 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Untertauchen, damit sich der Körper aufwärmt</a:t>
            </a: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396AE25A-4DD9-4D07-BFD1-FB12091A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90" y="179109"/>
            <a:ext cx="10515600" cy="688157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+mn-lt"/>
              </a:rPr>
              <a:t>Was sollte man tun, wenn einem im Wasser kalt wird?</a:t>
            </a:r>
          </a:p>
        </p:txBody>
      </p:sp>
      <p:pic>
        <p:nvPicPr>
          <p:cNvPr id="7170" name="Picture 2" descr="Schwimmbad oder Badesee: Diese Krankheitskeime lauern im Wasser | BR24">
            <a:extLst>
              <a:ext uri="{FF2B5EF4-FFF2-40B4-BE49-F238E27FC236}">
                <a16:creationId xmlns:a16="http://schemas.microsoft.com/office/drawing/2014/main" id="{BAFFFAE7-77CD-4285-8DD2-9A0CA8F42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67" y="868768"/>
            <a:ext cx="6775653" cy="380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63A880D-69D2-460F-928F-91C2B2EC003A}"/>
              </a:ext>
            </a:extLst>
          </p:cNvPr>
          <p:cNvSpPr txBox="1"/>
          <p:nvPr/>
        </p:nvSpPr>
        <p:spPr>
          <a:xfrm>
            <a:off x="4281331" y="4863009"/>
            <a:ext cx="3629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2. 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Rausgehen, abtrocknen und sich aufwärmen</a:t>
            </a:r>
          </a:p>
        </p:txBody>
      </p:sp>
    </p:spTree>
    <p:extLst>
      <p:ext uri="{BB962C8B-B14F-4D97-AF65-F5344CB8AC3E}">
        <p14:creationId xmlns:p14="http://schemas.microsoft.com/office/powerpoint/2010/main" val="1987363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C5B587B-836D-4FF7-9D90-671574808817}"/>
              </a:ext>
            </a:extLst>
          </p:cNvPr>
          <p:cNvGrpSpPr/>
          <p:nvPr/>
        </p:nvGrpSpPr>
        <p:grpSpPr>
          <a:xfrm>
            <a:off x="354810" y="-544035"/>
            <a:ext cx="11482379" cy="7946070"/>
            <a:chOff x="3200147" y="1286162"/>
            <a:chExt cx="5791702" cy="4285673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499B2FAD-5594-4735-881C-72941B82C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0147" y="1286162"/>
              <a:ext cx="5791702" cy="4285673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1752A8B6-3FA9-45D8-94BD-73ABD9E58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9233" y="2410879"/>
              <a:ext cx="3633531" cy="2036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3958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97D321F-3FD2-4FBE-93BB-F9C6BAFEB4CE}"/>
              </a:ext>
            </a:extLst>
          </p:cNvPr>
          <p:cNvSpPr/>
          <p:nvPr/>
        </p:nvSpPr>
        <p:spPr>
          <a:xfrm>
            <a:off x="8198962" y="5094447"/>
            <a:ext cx="3629319" cy="1384995"/>
          </a:xfrm>
          <a:prstGeom prst="rect">
            <a:avLst/>
          </a:prstGeom>
          <a:solidFill>
            <a:srgbClr val="336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FD7C280-4EF9-4D72-8192-698121FDC275}"/>
              </a:ext>
            </a:extLst>
          </p:cNvPr>
          <p:cNvSpPr/>
          <p:nvPr/>
        </p:nvSpPr>
        <p:spPr>
          <a:xfrm>
            <a:off x="4281335" y="5094450"/>
            <a:ext cx="3629319" cy="1384995"/>
          </a:xfrm>
          <a:prstGeom prst="rect">
            <a:avLst/>
          </a:prstGeom>
          <a:solidFill>
            <a:srgbClr val="FF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797AAF3-22E5-4778-A9A4-B4171189B7F1}"/>
              </a:ext>
            </a:extLst>
          </p:cNvPr>
          <p:cNvSpPr/>
          <p:nvPr/>
        </p:nvSpPr>
        <p:spPr>
          <a:xfrm>
            <a:off x="363712" y="5094452"/>
            <a:ext cx="3629319" cy="1384995"/>
          </a:xfrm>
          <a:prstGeom prst="rect">
            <a:avLst/>
          </a:prstGeom>
          <a:solidFill>
            <a:srgbClr val="BD172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169A164-8453-423C-9E9C-736259C23312}"/>
              </a:ext>
            </a:extLst>
          </p:cNvPr>
          <p:cNvSpPr txBox="1"/>
          <p:nvPr/>
        </p:nvSpPr>
        <p:spPr>
          <a:xfrm>
            <a:off x="4281336" y="5097866"/>
            <a:ext cx="3629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2. 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Wenn man schlafen möchte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0E690CF-1FB6-415C-B7B1-2F19A11E7B39}"/>
              </a:ext>
            </a:extLst>
          </p:cNvPr>
          <p:cNvSpPr txBox="1"/>
          <p:nvPr/>
        </p:nvSpPr>
        <p:spPr>
          <a:xfrm>
            <a:off x="363712" y="5097863"/>
            <a:ext cx="3629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1.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Wenn man braun werden möchte</a:t>
            </a:r>
          </a:p>
        </p:txBody>
      </p:sp>
      <p:pic>
        <p:nvPicPr>
          <p:cNvPr id="3074" name="Picture 2" descr="https://static.helpster.de/attachments/articles/icons/000/063/748/featured/iStock_000016754429XSmall.jpg">
            <a:extLst>
              <a:ext uri="{FF2B5EF4-FFF2-40B4-BE49-F238E27FC236}">
                <a16:creationId xmlns:a16="http://schemas.microsoft.com/office/drawing/2014/main" id="{8A9DEB02-00A6-4BBF-976D-2FFF3C556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53" y="922501"/>
            <a:ext cx="5695281" cy="380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F7A7AF74-88CA-4C10-A195-8E8AEAE72E51}"/>
              </a:ext>
            </a:extLst>
          </p:cNvPr>
          <p:cNvSpPr txBox="1">
            <a:spLocks/>
          </p:cNvSpPr>
          <p:nvPr/>
        </p:nvSpPr>
        <p:spPr>
          <a:xfrm>
            <a:off x="207390" y="179109"/>
            <a:ext cx="10515600" cy="6881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Wann ist es sinnvoll sich wie die Frau aufs Wasser zu legen?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37B881C-8CEA-4F41-9F3E-D16C6631ADA1}"/>
              </a:ext>
            </a:extLst>
          </p:cNvPr>
          <p:cNvSpPr txBox="1"/>
          <p:nvPr/>
        </p:nvSpPr>
        <p:spPr>
          <a:xfrm>
            <a:off x="8198962" y="5156003"/>
            <a:ext cx="3629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3. </a:t>
            </a:r>
          </a:p>
          <a:p>
            <a:pPr algn="ctr"/>
            <a:r>
              <a:rPr lang="de-DE" sz="2600" b="1" dirty="0">
                <a:solidFill>
                  <a:schemeClr val="bg1"/>
                </a:solidFill>
              </a:rPr>
              <a:t>Wenn man vom schwimmen erschöpft ist</a:t>
            </a:r>
          </a:p>
        </p:txBody>
      </p:sp>
    </p:spTree>
    <p:extLst>
      <p:ext uri="{BB962C8B-B14F-4D97-AF65-F5344CB8AC3E}">
        <p14:creationId xmlns:p14="http://schemas.microsoft.com/office/powerpoint/2010/main" val="237376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1592F84-431A-4DE1-AB45-61C79C7ECC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2603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ute ist Internationaler Tag des Einhorns">
            <a:extLst>
              <a:ext uri="{FF2B5EF4-FFF2-40B4-BE49-F238E27FC236}">
                <a16:creationId xmlns:a16="http://schemas.microsoft.com/office/drawing/2014/main" id="{16126679-E15A-4F16-836B-7CC1B878F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2941" y="867266"/>
            <a:ext cx="5706105" cy="380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el 4">
            <a:extLst>
              <a:ext uri="{FF2B5EF4-FFF2-40B4-BE49-F238E27FC236}">
                <a16:creationId xmlns:a16="http://schemas.microsoft.com/office/drawing/2014/main" id="{71EEF269-36EF-4C00-9EFA-668F24082EFE}"/>
              </a:ext>
            </a:extLst>
          </p:cNvPr>
          <p:cNvSpPr txBox="1">
            <a:spLocks/>
          </p:cNvSpPr>
          <p:nvPr/>
        </p:nvSpPr>
        <p:spPr>
          <a:xfrm>
            <a:off x="207389" y="179109"/>
            <a:ext cx="11310355" cy="68815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Wieso sollte man mit Schwimmreifen/-tieren nicht weit hinaus schwimmen?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44ED897-797F-4693-BE3E-8B836D789B5F}"/>
              </a:ext>
            </a:extLst>
          </p:cNvPr>
          <p:cNvSpPr/>
          <p:nvPr/>
        </p:nvSpPr>
        <p:spPr>
          <a:xfrm>
            <a:off x="8282089" y="4879969"/>
            <a:ext cx="3629319" cy="1798921"/>
          </a:xfrm>
          <a:prstGeom prst="rect">
            <a:avLst/>
          </a:prstGeom>
          <a:solidFill>
            <a:srgbClr val="336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BD5-AFD6-41F7-AC44-A793A47D7955}"/>
              </a:ext>
            </a:extLst>
          </p:cNvPr>
          <p:cNvSpPr/>
          <p:nvPr/>
        </p:nvSpPr>
        <p:spPr>
          <a:xfrm>
            <a:off x="4364462" y="4863009"/>
            <a:ext cx="3629319" cy="1815881"/>
          </a:xfrm>
          <a:prstGeom prst="rect">
            <a:avLst/>
          </a:prstGeom>
          <a:solidFill>
            <a:srgbClr val="FF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C7C0C28-1117-41CC-A356-246408F34540}"/>
              </a:ext>
            </a:extLst>
          </p:cNvPr>
          <p:cNvSpPr/>
          <p:nvPr/>
        </p:nvSpPr>
        <p:spPr>
          <a:xfrm>
            <a:off x="446837" y="4879969"/>
            <a:ext cx="3629319" cy="1815882"/>
          </a:xfrm>
          <a:prstGeom prst="rect">
            <a:avLst/>
          </a:prstGeom>
          <a:solidFill>
            <a:srgbClr val="BD172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4FE38D5-15FC-472F-A978-17E81FAE883D}"/>
              </a:ext>
            </a:extLst>
          </p:cNvPr>
          <p:cNvSpPr txBox="1"/>
          <p:nvPr/>
        </p:nvSpPr>
        <p:spPr>
          <a:xfrm>
            <a:off x="4364460" y="4863009"/>
            <a:ext cx="3629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2. 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Flugzeuge können von großen Schwimmhilfen abgelenkt werden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5EBF05F-8CAC-43E2-92A1-19CA8F247B86}"/>
              </a:ext>
            </a:extLst>
          </p:cNvPr>
          <p:cNvSpPr txBox="1"/>
          <p:nvPr/>
        </p:nvSpPr>
        <p:spPr>
          <a:xfrm>
            <a:off x="8282089" y="4879969"/>
            <a:ext cx="3629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3. 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Fische könnten dies als Gefahr deuten und dich angreifen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08CA1FC-E18F-4FA4-9BB4-2B6A9B5A69C5}"/>
              </a:ext>
            </a:extLst>
          </p:cNvPr>
          <p:cNvSpPr txBox="1"/>
          <p:nvPr/>
        </p:nvSpPr>
        <p:spPr>
          <a:xfrm>
            <a:off x="446838" y="4879969"/>
            <a:ext cx="3629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1.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Als Nichtschwimmer droht Gefahr, wenn es zum Beispiel platzt</a:t>
            </a:r>
          </a:p>
        </p:txBody>
      </p:sp>
    </p:spTree>
    <p:extLst>
      <p:ext uri="{BB962C8B-B14F-4D97-AF65-F5344CB8AC3E}">
        <p14:creationId xmlns:p14="http://schemas.microsoft.com/office/powerpoint/2010/main" val="2709768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2CB26CA-C986-4E48-B6B5-FA0B1CFB3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512" y="384887"/>
            <a:ext cx="11132976" cy="60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29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Breitbild</PresentationFormat>
  <Paragraphs>90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DLRG Univers 55 Roman</vt:lpstr>
      <vt:lpstr>Dubai Medium</vt:lpstr>
      <vt:lpstr>NiveaBold</vt:lpstr>
      <vt:lpstr>Office</vt:lpstr>
      <vt:lpstr>PowerPoint-Präsentation</vt:lpstr>
      <vt:lpstr>Was sollten die Jugendliche nach dem Essen nicht tun?</vt:lpstr>
      <vt:lpstr>PowerPoint-Präsentation</vt:lpstr>
      <vt:lpstr>Was sollte man tun, wenn einem im Wasser kalt wird?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Stolte, Michelle</dc:creator>
  <cp:lastModifiedBy>Kaluza, Marlen</cp:lastModifiedBy>
  <cp:revision>5</cp:revision>
  <dcterms:created xsi:type="dcterms:W3CDTF">2020-05-11T08:52:45Z</dcterms:created>
  <dcterms:modified xsi:type="dcterms:W3CDTF">2024-04-15T13:58:35Z</dcterms:modified>
</cp:coreProperties>
</file>